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8" r:id="rId2"/>
    <p:sldId id="261" r:id="rId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" roundtripDataSignature="AMtx7miwIgsM3IInNC7IAEmpXvjC6uhY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5D0EDA-7DB7-4499-ACAF-B607AEF1F999}">
  <a:tblStyle styleId="{025D0EDA-7DB7-4499-ACAF-B607AEF1F999}" styleName="Table_0">
    <a:wholeTbl>
      <a:tcTxStyle>
        <a:font>
          <a:latin typeface="Arial"/>
          <a:ea typeface="Arial"/>
          <a:cs typeface="Arial"/>
        </a:font>
        <a:schemeClr val="tx1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10" d="100"/>
          <a:sy n="110" d="100"/>
        </p:scale>
        <p:origin x="5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customschemas.google.com/relationships/presentationmetadata" Target="metadata"/><Relationship Id="rId3" Type="http://schemas.openxmlformats.org/officeDocument/2006/relationships/slide" Target="slides/slide2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15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969234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63973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83072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6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3" Type="http://schemas.openxmlformats.org/officeDocument/2006/relationships/hyperlink" Target="https://www.pxfuel.com/es/free-photo-jgqti" TargetMode="External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hyperlink" Target="https://www.pxfuel.com/es/free-photo-xgrax" TargetMode="External"/><Relationship Id="rId4" Type="http://schemas.openxmlformats.org/officeDocument/2006/relationships/hyperlink" Target="https://www.pxfuel.com/es/free-photo-oqel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/>
          <p:nvPr/>
        </p:nvSpPr>
        <p:spPr>
          <a:xfrm>
            <a:off x="2135909" y="2651964"/>
            <a:ext cx="7588333" cy="1211283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chemeClr val="lt1"/>
              </a:buClr>
              <a:buSzPts val="450"/>
            </a:pPr>
            <a:r>
              <a:rPr lang="es-ES" sz="1800" dirty="0">
                <a:solidFill>
                  <a:schemeClr val="lt1"/>
                </a:solidFill>
              </a:rPr>
              <a:t>CF06_1_1_pasos A tipo </a:t>
            </a:r>
            <a:r>
              <a:rPr lang="es-ES" sz="1800" dirty="0" err="1">
                <a:solidFill>
                  <a:schemeClr val="lt1"/>
                </a:solidFill>
              </a:rPr>
              <a:t>n_categorías</a:t>
            </a:r>
            <a:endParaRPr lang="es-ES" sz="18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6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Favor adecuar contenido en la referencia: Pasos A tipo n., tal y como se aprecia en </a:t>
            </a:r>
            <a:r>
              <a:rPr lang="es-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diapositiva. 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17" name="Google Shape;117;p6"/>
          <p:cNvSpPr/>
          <p:nvPr/>
        </p:nvSpPr>
        <p:spPr>
          <a:xfrm>
            <a:off x="8253350" y="5095982"/>
            <a:ext cx="3948174" cy="176201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</a:t>
            </a:r>
          </a:p>
          <a:p>
            <a:pPr lvl="0">
              <a:buClr>
                <a:schemeClr val="dk1"/>
              </a:buClr>
              <a:buSzPts val="300"/>
            </a:pPr>
            <a:r>
              <a:rPr lang="es-ES" sz="1200" dirty="0">
                <a:solidFill>
                  <a:schemeClr val="dk1"/>
                </a:solidFill>
                <a:hlinkClick r:id="rId3"/>
              </a:rPr>
              <a:t>https://www.pxfuel.com/es/free-photo-jgqti</a:t>
            </a:r>
            <a:endParaRPr lang="es-ES" sz="1200" dirty="0">
              <a:solidFill>
                <a:schemeClr val="dk1"/>
              </a:solidFill>
            </a:endParaRPr>
          </a:p>
          <a:p>
            <a:pPr lvl="0">
              <a:buClr>
                <a:schemeClr val="dk1"/>
              </a:buClr>
              <a:buSzPts val="300"/>
            </a:pPr>
            <a:r>
              <a:rPr lang="es-ES" sz="1200" dirty="0">
                <a:solidFill>
                  <a:schemeClr val="dk1"/>
                </a:solidFill>
                <a:hlinkClick r:id="rId4"/>
              </a:rPr>
              <a:t>https://www.pxfuel.com/es/free-photo-oqelu</a:t>
            </a:r>
            <a:endParaRPr lang="es-ES" sz="1200" dirty="0">
              <a:solidFill>
                <a:schemeClr val="dk1"/>
              </a:solidFill>
            </a:endParaRPr>
          </a:p>
          <a:p>
            <a:pPr lvl="0">
              <a:buClr>
                <a:schemeClr val="dk1"/>
              </a:buClr>
              <a:buSzPts val="300"/>
            </a:pPr>
            <a:r>
              <a:rPr lang="es-ES" sz="1200" dirty="0">
                <a:solidFill>
                  <a:schemeClr val="dk1"/>
                </a:solidFill>
                <a:hlinkClick r:id="rId5"/>
              </a:rPr>
              <a:t>https://www.pxfuel.com/es/free-photo-xgrax</a:t>
            </a:r>
            <a:endParaRPr lang="es-ES" sz="1200" dirty="0">
              <a:solidFill>
                <a:schemeClr val="dk1"/>
              </a:solidFill>
            </a:endParaRPr>
          </a:p>
          <a:p>
            <a:pPr lvl="0">
              <a:buClr>
                <a:schemeClr val="dk1"/>
              </a:buClr>
              <a:buSzPts val="300"/>
            </a:pPr>
            <a:endParaRPr lang="es-ES" sz="1200" dirty="0">
              <a:solidFill>
                <a:schemeClr val="dk1"/>
              </a:solidFill>
            </a:endParaRPr>
          </a:p>
          <a:p>
            <a:pPr lvl="0">
              <a:buClr>
                <a:schemeClr val="dk1"/>
              </a:buClr>
              <a:buSzPts val="300"/>
            </a:pP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xmlns="" id="{D2B73C26-3516-1B49-95FD-E06CE6F28AAA}"/>
              </a:ext>
            </a:extLst>
          </p:cNvPr>
          <p:cNvSpPr/>
          <p:nvPr/>
        </p:nvSpPr>
        <p:spPr>
          <a:xfrm>
            <a:off x="452063" y="1020354"/>
            <a:ext cx="544531" cy="534256"/>
          </a:xfrm>
          <a:prstGeom prst="ellipse">
            <a:avLst/>
          </a:prstGeom>
          <a:solidFill>
            <a:srgbClr val="7030A0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</a:t>
            </a:r>
          </a:p>
        </p:txBody>
      </p:sp>
      <p:cxnSp>
        <p:nvCxnSpPr>
          <p:cNvPr id="4" name="Elbow Connector 3">
            <a:extLst>
              <a:ext uri="{FF2B5EF4-FFF2-40B4-BE49-F238E27FC236}">
                <a16:creationId xmlns:a16="http://schemas.microsoft.com/office/drawing/2014/main" xmlns="" id="{9837DE3F-3D0E-3346-B978-B5C583E8BCC1}"/>
              </a:ext>
            </a:extLst>
          </p:cNvPr>
          <p:cNvCxnSpPr>
            <a:cxnSpLocks/>
            <a:stCxn id="2" idx="4"/>
          </p:cNvCxnSpPr>
          <p:nvPr/>
        </p:nvCxnSpPr>
        <p:spPr>
          <a:xfrm rot="16200000" flipH="1">
            <a:off x="3811073" y="-1532134"/>
            <a:ext cx="746161" cy="6919648"/>
          </a:xfrm>
          <a:prstGeom prst="bentConnector2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xmlns="" id="{8DF37570-97F3-9C42-9852-F6E391C0D017}"/>
              </a:ext>
            </a:extLst>
          </p:cNvPr>
          <p:cNvCxnSpPr>
            <a:cxnSpLocks/>
          </p:cNvCxnSpPr>
          <p:nvPr/>
        </p:nvCxnSpPr>
        <p:spPr>
          <a:xfrm rot="10800000" flipV="1">
            <a:off x="724328" y="2300771"/>
            <a:ext cx="6938549" cy="2157575"/>
          </a:xfrm>
          <a:prstGeom prst="bentConnector3">
            <a:avLst>
              <a:gd name="adj1" fmla="val 247"/>
            </a:avLst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BE64C918-0867-CB48-8EAF-E23F4B288994}"/>
              </a:ext>
            </a:extLst>
          </p:cNvPr>
          <p:cNvCxnSpPr/>
          <p:nvPr/>
        </p:nvCxnSpPr>
        <p:spPr>
          <a:xfrm>
            <a:off x="724327" y="4458347"/>
            <a:ext cx="0" cy="1058235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A07497A4-2158-9141-87D2-2F33659DCCFE}"/>
              </a:ext>
            </a:extLst>
          </p:cNvPr>
          <p:cNvSpPr/>
          <p:nvPr/>
        </p:nvSpPr>
        <p:spPr>
          <a:xfrm>
            <a:off x="452061" y="5204508"/>
            <a:ext cx="544531" cy="534256"/>
          </a:xfrm>
          <a:prstGeom prst="ellipse">
            <a:avLst/>
          </a:prstGeom>
          <a:solidFill>
            <a:srgbClr val="7030A0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C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67A3DC07-CDE7-574F-8798-B93F13C81C0F}"/>
              </a:ext>
            </a:extLst>
          </p:cNvPr>
          <p:cNvSpPr/>
          <p:nvPr/>
        </p:nvSpPr>
        <p:spPr>
          <a:xfrm>
            <a:off x="7371712" y="3112431"/>
            <a:ext cx="544531" cy="534256"/>
          </a:xfrm>
          <a:prstGeom prst="ellipse">
            <a:avLst/>
          </a:prstGeom>
          <a:solidFill>
            <a:srgbClr val="7030A0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5F4CFECB-6A8E-9340-BC8B-7D2F1C001C7E}"/>
              </a:ext>
            </a:extLst>
          </p:cNvPr>
          <p:cNvSpPr/>
          <p:nvPr/>
        </p:nvSpPr>
        <p:spPr>
          <a:xfrm>
            <a:off x="1125054" y="742949"/>
            <a:ext cx="3549688" cy="1310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s-CO" b="1" dirty="0"/>
              <a:t>Productos de atracción</a:t>
            </a:r>
          </a:p>
          <a:p>
            <a:pPr>
              <a:lnSpc>
                <a:spcPct val="115000"/>
              </a:lnSpc>
            </a:pPr>
            <a:endParaRPr lang="es-CO" b="1" dirty="0"/>
          </a:p>
          <a:p>
            <a:pPr>
              <a:lnSpc>
                <a:spcPct val="115000"/>
              </a:lnSpc>
            </a:pPr>
            <a:r>
              <a:rPr lang="es-CO" dirty="0"/>
              <a:t>Son los más vendidos y deben distribuirse en todo el establecimiento para que el consumidor lo pueda recorrer.</a:t>
            </a:r>
            <a:endParaRPr lang="en-US" sz="1800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AA88E1A3-6F3B-1742-88F5-4000FEF3F358}"/>
              </a:ext>
            </a:extLst>
          </p:cNvPr>
          <p:cNvSpPr/>
          <p:nvPr/>
        </p:nvSpPr>
        <p:spPr>
          <a:xfrm>
            <a:off x="3298004" y="2600659"/>
            <a:ext cx="3941113" cy="15577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15000"/>
              </a:lnSpc>
            </a:pPr>
            <a:r>
              <a:rPr lang="es-CO" b="1" dirty="0"/>
              <a:t>Productos de compra racional e irracional</a:t>
            </a:r>
          </a:p>
          <a:p>
            <a:pPr algn="r">
              <a:lnSpc>
                <a:spcPct val="115000"/>
              </a:lnSpc>
            </a:pPr>
            <a:endParaRPr lang="es-CO" b="1" dirty="0"/>
          </a:p>
          <a:p>
            <a:pPr algn="r">
              <a:lnSpc>
                <a:spcPct val="115000"/>
              </a:lnSpc>
            </a:pPr>
            <a:r>
              <a:rPr lang="es-CO" dirty="0"/>
              <a:t>Los de </a:t>
            </a:r>
            <a:r>
              <a:rPr lang="es-CO" b="1" dirty="0"/>
              <a:t>compra irracional (impulsiva), </a:t>
            </a:r>
            <a:r>
              <a:rPr lang="es-CO" dirty="0"/>
              <a:t>es mejor situarlos en cajas. Los productos de </a:t>
            </a:r>
            <a:r>
              <a:rPr lang="es-CO" b="1" dirty="0"/>
              <a:t>compra racional (reflexiva) </a:t>
            </a:r>
            <a:r>
              <a:rPr lang="es-CO" dirty="0"/>
              <a:t>deben estar en una zona amplia y que no genere tensiones.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4F34D46C-8AB3-E944-8A2D-338D8E3B7CCF}"/>
              </a:ext>
            </a:extLst>
          </p:cNvPr>
          <p:cNvSpPr/>
          <p:nvPr/>
        </p:nvSpPr>
        <p:spPr>
          <a:xfrm>
            <a:off x="1125053" y="4613802"/>
            <a:ext cx="3642155" cy="1826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s-CO" b="1" dirty="0"/>
              <a:t>Productos complementarios</a:t>
            </a:r>
          </a:p>
          <a:p>
            <a:pPr>
              <a:lnSpc>
                <a:spcPct val="115000"/>
              </a:lnSpc>
            </a:pPr>
            <a:endParaRPr lang="es-CO" b="1" dirty="0"/>
          </a:p>
          <a:p>
            <a:pPr>
              <a:lnSpc>
                <a:spcPct val="115000"/>
              </a:lnSpc>
            </a:pPr>
            <a:r>
              <a:rPr lang="es-CO" smtClean="0"/>
              <a:t>Son </a:t>
            </a:r>
            <a:r>
              <a:rPr lang="es-CO" dirty="0"/>
              <a:t>productos que complementan a otros, por ejemplo, el café puede ser complementario de la leche o viceversa. Estos productos deben situarse en secciones seguidas.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019F0578-C17C-D743-AB74-EC9B248E77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7465" y="4706130"/>
            <a:ext cx="2796512" cy="18653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E8A5A992-6AD8-0149-9B24-D92E688B754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0295"/>
          <a:stretch/>
        </p:blipFill>
        <p:spPr>
          <a:xfrm>
            <a:off x="705427" y="2447816"/>
            <a:ext cx="2573677" cy="185577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11044118-F404-5749-BFC4-CF0A0F094C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56802" y="179555"/>
            <a:ext cx="2906075" cy="1938448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138</Words>
  <Application>Microsoft Office PowerPoint</Application>
  <PresentationFormat>Panorámica</PresentationFormat>
  <Paragraphs>20</Paragraphs>
  <Slides>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5" baseType="lpstr">
      <vt:lpstr>Arial</vt:lpstr>
      <vt:lpstr>Calibri</vt:lpstr>
      <vt:lpstr>Tema de Office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CLAUDIA VASQUEZ</dc:creator>
  <cp:lastModifiedBy>JGOA</cp:lastModifiedBy>
  <cp:revision>13</cp:revision>
  <dcterms:modified xsi:type="dcterms:W3CDTF">2021-10-25T16:44:52Z</dcterms:modified>
</cp:coreProperties>
</file>